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1" r:id="rId4"/>
    <p:sldId id="273" r:id="rId5"/>
    <p:sldId id="272" r:id="rId6"/>
    <p:sldId id="257" r:id="rId7"/>
    <p:sldId id="266" r:id="rId8"/>
    <p:sldId id="268" r:id="rId9"/>
    <p:sldId id="261" r:id="rId10"/>
    <p:sldId id="263" r:id="rId11"/>
    <p:sldId id="264" r:id="rId12"/>
    <p:sldId id="270" r:id="rId13"/>
    <p:sldId id="265" r:id="rId14"/>
    <p:sldId id="25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shab Yadav" initials="YY" lastIdx="1" clrIdx="0">
    <p:extLst>
      <p:ext uri="{19B8F6BF-5375-455C-9EA6-DF929625EA0E}">
        <p15:presenceInfo xmlns:p15="http://schemas.microsoft.com/office/powerpoint/2012/main" userId="16c8bdb70a41e7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DF0D5"/>
    <a:srgbClr val="669B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108" y="6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DF818-D498-F6D3-8ED2-19A00F7D3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86D9E9-12BE-137F-FBC0-1B523EB07B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96F65-B3E8-6AF6-263C-F21662D68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2BDF6-F6F1-4905-9679-E1941FD62FC0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EF842-F8C7-EAB6-0286-F2C01FE05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83253-D12B-4947-4741-1630FBFA9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AE97B-8C3A-4B66-B714-E7784DB61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639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FCA08-3231-06D6-9DA0-7316BF53B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916F0A-2BFD-66B7-15DA-990A812BBC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58C42-2B40-FC3F-3DD7-80F0B89F0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2BDF6-F6F1-4905-9679-E1941FD62FC0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BFF6D-07BD-86FF-A5A8-D28641D80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AAAD0-0A26-2528-C8A9-E275C7881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AE97B-8C3A-4B66-B714-E7784DB61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38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DF7BC9-EF08-E654-79E7-0259039A90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CC1BB-448F-C549-2724-CA4F2460B0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3BEFDE-24FA-C961-C361-97268130B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2BDF6-F6F1-4905-9679-E1941FD62FC0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AEEB1-3B2B-6D0B-ED49-9FBF39329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F1FAB-730D-B27B-830F-BD7518CFF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AE97B-8C3A-4B66-B714-E7784DB61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306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FD361-BF82-B3D8-DC23-D9F29641E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FCC0B-B0EF-97C1-71FF-464020F9A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EC333-8178-89E1-AC64-AD72B6C11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2BDF6-F6F1-4905-9679-E1941FD62FC0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0FC05-4A5C-7240-81AB-2BD08CF47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A8D77-9C3F-CAB0-39CB-E00F7C5C7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AE97B-8C3A-4B66-B714-E7784DB61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18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F9E86-1FC0-E9AD-C4D1-6B6F80FB2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431E2-62FF-C51C-C5B4-03E0E8DA51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443F0-856A-293F-FBE4-C1B6A687A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2BDF6-F6F1-4905-9679-E1941FD62FC0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F4A77-F2FA-0A60-858C-2E29C3BAA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D6ED61-608F-3A4F-19D8-15BB41D75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AE97B-8C3A-4B66-B714-E7784DB61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621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34FC7-13A5-B9F9-7B91-132558FFD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812C9-EFE4-DF69-DCE1-92E1F906C1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3AB67B-2D26-0CBD-53A2-805095C074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28CCD0-9F58-44B1-6F77-02B94688D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2BDF6-F6F1-4905-9679-E1941FD62FC0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41D4C5-EA45-2686-A497-223DA0776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2A7F0A-87B4-0E27-DEFB-975DB14D1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AE97B-8C3A-4B66-B714-E7784DB61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99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226E5-271A-216B-0B09-A653D34E8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7AA19F-29BE-8AB1-72F3-302ABA773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2A877C-C235-A983-5204-44AD64205D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4D8AB6-AA4C-F40A-F65B-BCA2F74F2F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501A56-4051-A0C6-DD2F-2AAC314E7F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416A32-6B00-9771-2A40-A75348393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2BDF6-F6F1-4905-9679-E1941FD62FC0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1795B0-4163-AD94-654F-F0470610B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6277D6-457A-DACF-5F00-8EC7F605A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AE97B-8C3A-4B66-B714-E7784DB61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281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97651-0B16-4A0A-6B33-FD7E24200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90C383-DB7F-8B95-552B-15895B2DD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2BDF6-F6F1-4905-9679-E1941FD62FC0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940C4F-87CB-3CB6-B5AC-D244CF8E0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13C188-DCD9-DCF0-5DA1-A1F79C200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AE97B-8C3A-4B66-B714-E7784DB61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045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F3C7BA-5B8C-B63E-35F3-7DF3E69B4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2BDF6-F6F1-4905-9679-E1941FD62FC0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E9766A-E4F1-A611-B8A9-A49DE452A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D8F6-2925-E791-A6D8-95519E8F1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AE97B-8C3A-4B66-B714-E7784DB61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91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959D8-5F7E-FA07-26EC-A8BC8EA42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C3845-84DE-7831-C525-6D6730844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DAC752-99E2-1342-DCDA-DDEADFA328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91DE5B-EF69-61AA-D781-5F0EFFF5C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2BDF6-F6F1-4905-9679-E1941FD62FC0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A7C252-C601-93E8-FDE5-0D453D6C9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23BE8-5353-3633-5B51-6AB5F9CDD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AE97B-8C3A-4B66-B714-E7784DB61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84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995A1-B5CF-C14A-E8B0-5E240CEA9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DBCB7A-2ED8-E1BB-27E7-E0C46B02DA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8F6264-73A2-4832-E279-996A01663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FB280B-090C-DB94-A009-A4F48F032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2BDF6-F6F1-4905-9679-E1941FD62FC0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09B1D1-ADB6-24A9-C543-82F17FFAF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980433-1BE1-6DC4-233E-8CDF60375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AE97B-8C3A-4B66-B714-E7784DB61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879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CB390E-02F4-147E-F1B1-7AD6F6B62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02BE3-D65E-3EEB-4E13-B9327AF17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81A32-1EFA-83AA-E8C7-E81DB060C4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2BDF6-F6F1-4905-9679-E1941FD62FC0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FF72F-38CE-C665-D6C6-2B912998A8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FEE74-516B-E50B-6E3F-06E03330A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5AE97B-8C3A-4B66-B714-E7784DB61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117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svg"/><Relationship Id="rId10" Type="http://schemas.openxmlformats.org/officeDocument/2006/relationships/image" Target="../media/image17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92E87-3E95-B577-869F-716A3EB3F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Modelling 2D soft bodies as spring-mass systems using Newtonian mechanics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9811B6-9844-D047-DB0C-28CE87B08A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PHY 380 - Introduction to Computational Physics</a:t>
            </a:r>
          </a:p>
          <a:p>
            <a:r>
              <a:rPr lang="en-US" dirty="0"/>
              <a:t>Yashab Yadav</a:t>
            </a:r>
          </a:p>
        </p:txBody>
      </p:sp>
    </p:spTree>
    <p:extLst>
      <p:ext uri="{BB962C8B-B14F-4D97-AF65-F5344CB8AC3E}">
        <p14:creationId xmlns:p14="http://schemas.microsoft.com/office/powerpoint/2010/main" val="3760017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96EE3-E9D4-B06B-00A0-7082ACF85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11B89-5CBF-B9A4-2E9C-CBD476E42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46" y="236918"/>
            <a:ext cx="8353697" cy="872620"/>
          </a:xfrm>
        </p:spPr>
        <p:txBody>
          <a:bodyPr>
            <a:normAutofit/>
          </a:bodyPr>
          <a:lstStyle/>
          <a:p>
            <a:r>
              <a:rPr lang="en-US" sz="3200" u="sng" dirty="0"/>
              <a:t>Analysis: Compute speed with number of nodes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1903CF-F10B-9BA9-AC81-6F93FCE90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017" y="1678781"/>
            <a:ext cx="3868063" cy="35004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118143-A3DE-16E7-D63E-D28A71BB9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35" y="2253694"/>
            <a:ext cx="2958765" cy="235061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83EC8F-392F-5BD4-F067-D9A8B1E59403}"/>
              </a:ext>
            </a:extLst>
          </p:cNvPr>
          <p:cNvSpPr txBox="1"/>
          <p:nvPr/>
        </p:nvSpPr>
        <p:spPr>
          <a:xfrm>
            <a:off x="1852863" y="1703582"/>
            <a:ext cx="12457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(steps = 100)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86DAA6-3089-65E4-3596-B72BE4242701}"/>
              </a:ext>
            </a:extLst>
          </p:cNvPr>
          <p:cNvSpPr txBox="1"/>
          <p:nvPr/>
        </p:nvSpPr>
        <p:spPr>
          <a:xfrm>
            <a:off x="6096000" y="5225241"/>
            <a:ext cx="3868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Non linear scaling, most likely due to a large number of inner spring calculations.</a:t>
            </a:r>
          </a:p>
        </p:txBody>
      </p:sp>
    </p:spTree>
    <p:extLst>
      <p:ext uri="{BB962C8B-B14F-4D97-AF65-F5344CB8AC3E}">
        <p14:creationId xmlns:p14="http://schemas.microsoft.com/office/powerpoint/2010/main" val="837211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DDC39B-61F1-C493-EDA9-77503A9C9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218E-D19B-E1DD-C5E4-0DD95BC61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10" y="179310"/>
            <a:ext cx="9433360" cy="872620"/>
          </a:xfrm>
        </p:spPr>
        <p:txBody>
          <a:bodyPr>
            <a:normAutofit fontScale="90000"/>
          </a:bodyPr>
          <a:lstStyle/>
          <a:p>
            <a:r>
              <a:rPr lang="en-US" sz="3200" u="sng" dirty="0"/>
              <a:t>Area vs time for different values of spring damping factors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34C237-4B0F-A01F-BE34-16C6BCFB9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10" y="2469556"/>
            <a:ext cx="2068261" cy="19188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63C8C4-9C82-FDEC-A007-5D6ED88B3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441" y="2469553"/>
            <a:ext cx="2070932" cy="19188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ED27C6-3821-CDBF-7743-9B6F8FCBA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007" y="2469556"/>
            <a:ext cx="2075533" cy="19188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4CA5F4-0509-057D-DE8E-2C17C024E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9174" y="2469555"/>
            <a:ext cx="2075126" cy="19188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83648B-C358-CA4F-DBBA-D34E84275D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449" y="4758637"/>
            <a:ext cx="2082722" cy="19188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2BF0E8-7B45-7600-364C-2D9B65BB26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3767" y="4758637"/>
            <a:ext cx="2074341" cy="19188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3E1E4B-CBB3-8FB0-AFA1-01EB69A5AA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2008" y="4758638"/>
            <a:ext cx="2082722" cy="19200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933719C-8E20-EEA8-FA73-0F63F52A4C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8630" y="4758637"/>
            <a:ext cx="2082722" cy="19301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014F41A-AC73-AE32-626F-73F142F4D7C8}"/>
              </a:ext>
            </a:extLst>
          </p:cNvPr>
          <p:cNvSpPr txBox="1"/>
          <p:nvPr/>
        </p:nvSpPr>
        <p:spPr>
          <a:xfrm>
            <a:off x="379102" y="1359842"/>
            <a:ext cx="7699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collision with the ground are completely inelastic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 = k2 = 100 , n = 10, R = 1, groundY = -3</a:t>
            </a:r>
          </a:p>
          <a:p>
            <a:endParaRPr 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861E40-22C9-19EE-D560-CD4314ECEA8E}"/>
              </a:ext>
            </a:extLst>
          </p:cNvPr>
          <p:cNvSpPr txBox="1"/>
          <p:nvPr/>
        </p:nvSpPr>
        <p:spPr>
          <a:xfrm>
            <a:off x="9380823" y="2690333"/>
            <a:ext cx="2716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fluctuations in area settles down faster as the inner spring damping increases.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45935F-D315-9323-ED9A-D75B8BC9383B}"/>
              </a:ext>
            </a:extLst>
          </p:cNvPr>
          <p:cNvSpPr txBox="1"/>
          <p:nvPr/>
        </p:nvSpPr>
        <p:spPr>
          <a:xfrm>
            <a:off x="9380823" y="5039924"/>
            <a:ext cx="26036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fluctuations in area increases as the surface spring damping increases (even becoming somewhat chaotic at high damping of surface springs!).</a:t>
            </a:r>
          </a:p>
        </p:txBody>
      </p:sp>
    </p:spTree>
    <p:extLst>
      <p:ext uri="{BB962C8B-B14F-4D97-AF65-F5344CB8AC3E}">
        <p14:creationId xmlns:p14="http://schemas.microsoft.com/office/powerpoint/2010/main" val="3594027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BABF7A-9B6E-A73B-359A-3DD749E6D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AC0DB-48D9-B6C0-6B94-7BAFDF472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56" y="-158546"/>
            <a:ext cx="3390012" cy="830997"/>
          </a:xfrm>
        </p:spPr>
        <p:txBody>
          <a:bodyPr>
            <a:normAutofit/>
          </a:bodyPr>
          <a:lstStyle/>
          <a:p>
            <a:r>
              <a:rPr lang="en-US" sz="3200" u="sng" dirty="0"/>
              <a:t>Phase space plots: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F39E12-647D-6D8C-7C26-969141F58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15" y="4235130"/>
            <a:ext cx="2193966" cy="19401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0D204F-2567-36CD-2481-24743FCA9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127" y="689212"/>
            <a:ext cx="2202204" cy="19492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24FC22-121B-DCE2-04DE-8359032EB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040" y="4235130"/>
            <a:ext cx="2202204" cy="19401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1C293B6-0527-3421-DCFA-0E9A18680280}"/>
              </a:ext>
            </a:extLst>
          </p:cNvPr>
          <p:cNvSpPr txBox="1"/>
          <p:nvPr/>
        </p:nvSpPr>
        <p:spPr>
          <a:xfrm>
            <a:off x="695719" y="6175308"/>
            <a:ext cx="2077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node 0 (on the right)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7299F0-DC38-07A4-3B20-2DB23387A714}"/>
              </a:ext>
            </a:extLst>
          </p:cNvPr>
          <p:cNvSpPr txBox="1"/>
          <p:nvPr/>
        </p:nvSpPr>
        <p:spPr>
          <a:xfrm>
            <a:off x="3469083" y="6175307"/>
            <a:ext cx="2094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node 3 (closest to ground)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0864E4D-021D-6268-1421-F41BB583D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402" y="4235130"/>
            <a:ext cx="2190427" cy="19401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F3C2C7D-C6AB-ED5F-AECC-BAE63B477F8C}"/>
              </a:ext>
            </a:extLst>
          </p:cNvPr>
          <p:cNvSpPr txBox="1"/>
          <p:nvPr/>
        </p:nvSpPr>
        <p:spPr>
          <a:xfrm>
            <a:off x="6234358" y="6175307"/>
            <a:ext cx="2390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node 5 (furthest from ground)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C7A52A0-B59D-E6CB-796C-9EF40AB567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6250" y="689212"/>
            <a:ext cx="2209275" cy="19492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D344FD8-34BA-C37E-5F0D-F6249ADC94A0}"/>
              </a:ext>
            </a:extLst>
          </p:cNvPr>
          <p:cNvSpPr txBox="1"/>
          <p:nvPr/>
        </p:nvSpPr>
        <p:spPr>
          <a:xfrm>
            <a:off x="549915" y="682693"/>
            <a:ext cx="501268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collision with the ground are completely inelastic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 = k2 = 100 , n = 10, R = 1, groundY = -3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u="sng" dirty="0"/>
              <a:t>This analysis is not complete yet.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To do: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200" dirty="0"/>
              <a:t>Phase plots of damped surface springs only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200" dirty="0"/>
              <a:t>Phase plots of x components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200" dirty="0"/>
              <a:t>Phase plot of center of mass</a:t>
            </a:r>
          </a:p>
          <a:p>
            <a:endParaRPr 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7B5E15-4D73-99A2-0272-607655110C4E}"/>
              </a:ext>
            </a:extLst>
          </p:cNvPr>
          <p:cNvSpPr txBox="1"/>
          <p:nvPr/>
        </p:nvSpPr>
        <p:spPr>
          <a:xfrm>
            <a:off x="6051029" y="270633"/>
            <a:ext cx="469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Phase space plots for node 0, with no damping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608EA7-05C8-033F-5F36-44C04E441A26}"/>
              </a:ext>
            </a:extLst>
          </p:cNvPr>
          <p:cNvSpPr txBox="1"/>
          <p:nvPr/>
        </p:nvSpPr>
        <p:spPr>
          <a:xfrm>
            <a:off x="5725250" y="2712175"/>
            <a:ext cx="2685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 component plot stays linear even after ground collision (not sure about this, need to verify)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B04DA3-F23C-BF88-32E9-F2D7B45EE52B}"/>
              </a:ext>
            </a:extLst>
          </p:cNvPr>
          <p:cNvSpPr txBox="1"/>
          <p:nvPr/>
        </p:nvSpPr>
        <p:spPr>
          <a:xfrm>
            <a:off x="8745835" y="2712175"/>
            <a:ext cx="206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Total momentum plot has stability after ground collision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EFCBB55-9B7F-436B-054F-5F40BF92D4FC}"/>
              </a:ext>
            </a:extLst>
          </p:cNvPr>
          <p:cNvSpPr txBox="1"/>
          <p:nvPr/>
        </p:nvSpPr>
        <p:spPr>
          <a:xfrm>
            <a:off x="2000626" y="3768164"/>
            <a:ext cx="5093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Phase space plots with damping for different nodes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C1311E-28D1-B0A0-4D1D-4DB7EB639B20}"/>
              </a:ext>
            </a:extLst>
          </p:cNvPr>
          <p:cNvSpPr txBox="1"/>
          <p:nvPr/>
        </p:nvSpPr>
        <p:spPr>
          <a:xfrm>
            <a:off x="8745835" y="4741000"/>
            <a:ext cx="26853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Total momentum plots for all the nodes seem to be stable after ground collision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This makes sense because the collision with ground is inelastic, which is captured by the large spread of phases space during ground collision.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96254CE-8FA5-D351-F409-8D2418403F0B}"/>
              </a:ext>
            </a:extLst>
          </p:cNvPr>
          <p:cNvSpPr/>
          <p:nvPr/>
        </p:nvSpPr>
        <p:spPr>
          <a:xfrm>
            <a:off x="5562600" y="270633"/>
            <a:ext cx="5591175" cy="315836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0139443-53D6-AE7F-80C4-165FADF59CF9}"/>
              </a:ext>
            </a:extLst>
          </p:cNvPr>
          <p:cNvSpPr/>
          <p:nvPr/>
        </p:nvSpPr>
        <p:spPr>
          <a:xfrm>
            <a:off x="285750" y="3768164"/>
            <a:ext cx="11145410" cy="281920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673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BD828-4C09-3CC6-6F36-284412124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F92DB-D07B-CFDB-068C-4FE1B4A66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186159"/>
            <a:ext cx="9789114" cy="872620"/>
          </a:xfrm>
        </p:spPr>
        <p:txBody>
          <a:bodyPr>
            <a:normAutofit/>
          </a:bodyPr>
          <a:lstStyle/>
          <a:p>
            <a:r>
              <a:rPr lang="en-US" sz="3200" u="sng" dirty="0"/>
              <a:t>Stuff that I tried but didn’t work…..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1F3FF-46A8-8FD2-36C3-02C831493DC1}"/>
              </a:ext>
            </a:extLst>
          </p:cNvPr>
          <p:cNvSpPr txBox="1"/>
          <p:nvPr/>
        </p:nvSpPr>
        <p:spPr>
          <a:xfrm>
            <a:off x="336884" y="1058779"/>
            <a:ext cx="108524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soft body with a node at center connected to surface nodes with springs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E81817-F188-1468-2E08-3A7EA9894CDA}"/>
              </a:ext>
            </a:extLst>
          </p:cNvPr>
          <p:cNvSpPr txBox="1"/>
          <p:nvPr/>
        </p:nvSpPr>
        <p:spPr>
          <a:xfrm>
            <a:off x="336883" y="2289885"/>
            <a:ext cx="87402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u="sng" dirty="0"/>
              <a:t>..…or haven’t had time to implement yet (future goals)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2BC7DF-BE9F-918E-5703-A0E1DE8F70F6}"/>
              </a:ext>
            </a:extLst>
          </p:cNvPr>
          <p:cNvSpPr txBox="1"/>
          <p:nvPr/>
        </p:nvSpPr>
        <p:spPr>
          <a:xfrm>
            <a:off x="336883" y="2813105"/>
            <a:ext cx="102344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Rigid body bounce and comparison with soft body bounce by calculating the time of contact with ground for each.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Collision with rigid bodies and other soft bodies.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C43F80-1FBD-B10A-429C-D9B9C07CE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023" y="3866705"/>
            <a:ext cx="4806158" cy="28051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2A9AEB-08A4-7A0D-8CF6-D0BA5D7CDFED}"/>
              </a:ext>
            </a:extLst>
          </p:cNvPr>
          <p:cNvSpPr txBox="1"/>
          <p:nvPr/>
        </p:nvSpPr>
        <p:spPr>
          <a:xfrm>
            <a:off x="336883" y="4875891"/>
            <a:ext cx="60941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arrangements of spring mass nodes for rigid bodies, for example a rectangular soft body.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C55ECCD-ABF5-2C0F-0FC3-A294E41D43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321" y="350780"/>
            <a:ext cx="1987283" cy="15806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8001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D77A138-7662-08DB-C8A3-23BA9697B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528" y="2639427"/>
            <a:ext cx="4134755" cy="872620"/>
          </a:xfrm>
        </p:spPr>
        <p:txBody>
          <a:bodyPr>
            <a:normAutofit/>
          </a:bodyPr>
          <a:lstStyle/>
          <a:p>
            <a:r>
              <a:rPr lang="en-US" sz="3200" dirty="0"/>
              <a:t>Thank you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1711445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673AA-21D0-ACA8-D9B8-4FD1A7DC0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1AB1A-48B5-5913-1AB7-2DE28C5A2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6680" y="294061"/>
            <a:ext cx="10515600" cy="601526"/>
          </a:xfrm>
        </p:spPr>
        <p:txBody>
          <a:bodyPr>
            <a:normAutofit/>
          </a:bodyPr>
          <a:lstStyle/>
          <a:p>
            <a:r>
              <a:rPr lang="en-US" sz="3200" u="sng" dirty="0"/>
              <a:t>Soft Body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B18A4-61E9-1921-5D95-91B4A38B8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565" y="3663136"/>
            <a:ext cx="10515600" cy="2329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Soft body dynamics have applications in:</a:t>
            </a:r>
          </a:p>
          <a:p>
            <a:r>
              <a:rPr lang="en-US" sz="1800" dirty="0"/>
              <a:t>Physics simulations</a:t>
            </a:r>
          </a:p>
          <a:p>
            <a:r>
              <a:rPr lang="en-US" sz="1800" dirty="0"/>
              <a:t>Structural engineering</a:t>
            </a:r>
          </a:p>
          <a:p>
            <a:r>
              <a:rPr lang="en-US" sz="1800" dirty="0"/>
              <a:t>Video game development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CA1300-7588-8577-D32B-198CFDC64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847" y="3769073"/>
            <a:ext cx="4108739" cy="2223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2AB55A-B1AC-7E96-BCF0-464670D26E53}"/>
              </a:ext>
            </a:extLst>
          </p:cNvPr>
          <p:cNvSpPr txBox="1"/>
          <p:nvPr/>
        </p:nvSpPr>
        <p:spPr>
          <a:xfrm>
            <a:off x="6453847" y="6148441"/>
            <a:ext cx="439729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https://www.artstation.com/blogs/canberkyucekok/agpWE/quick-tutorial-01-how-to-physically-simulate-soft-body-attachments-in-unreal-engines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D45875-4950-9C4B-3418-BA2D4C636C88}"/>
              </a:ext>
            </a:extLst>
          </p:cNvPr>
          <p:cNvSpPr txBox="1"/>
          <p:nvPr/>
        </p:nvSpPr>
        <p:spPr>
          <a:xfrm>
            <a:off x="559565" y="1433916"/>
            <a:ext cx="5205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Anything that can restore its initial shape after a slight deformation is a soft body</a:t>
            </a:r>
          </a:p>
          <a:p>
            <a:r>
              <a:rPr lang="en-US" dirty="0"/>
              <a:t>=&gt; every solid is a “soft” body to some extent.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C6ABC9A-424A-B3C3-CE83-CE89DBBEC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014" y="1014761"/>
            <a:ext cx="3343669" cy="18808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60832A0-0C80-0CB5-0BCA-53D4651DF922}"/>
              </a:ext>
            </a:extLst>
          </p:cNvPr>
          <p:cNvSpPr txBox="1"/>
          <p:nvPr/>
        </p:nvSpPr>
        <p:spPr>
          <a:xfrm>
            <a:off x="6453847" y="2895575"/>
            <a:ext cx="334366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https://www.the42.ie/tiger-woods-slo-mo-gif-953467-Jun2013/</a:t>
            </a:r>
          </a:p>
        </p:txBody>
      </p:sp>
    </p:spTree>
    <p:extLst>
      <p:ext uri="{BB962C8B-B14F-4D97-AF65-F5344CB8AC3E}">
        <p14:creationId xmlns:p14="http://schemas.microsoft.com/office/powerpoint/2010/main" val="3405377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38A40-B443-6EA3-ADBA-EDEF912E0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1CE81-C886-3B99-F955-77C1FCE93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19" y="-63500"/>
            <a:ext cx="3173081" cy="872620"/>
          </a:xfrm>
        </p:spPr>
        <p:txBody>
          <a:bodyPr>
            <a:normAutofit/>
          </a:bodyPr>
          <a:lstStyle/>
          <a:p>
            <a:r>
              <a:rPr lang="en-US" sz="3200" u="sng" dirty="0"/>
              <a:t>Initial motivation: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AA0670-BFFA-10B4-67D0-EC8963571359}"/>
              </a:ext>
            </a:extLst>
          </p:cNvPr>
          <p:cNvSpPr txBox="1"/>
          <p:nvPr/>
        </p:nvSpPr>
        <p:spPr>
          <a:xfrm>
            <a:off x="217819" y="639679"/>
            <a:ext cx="1085248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Dynamics of biological cells can be investigated using various types of molecular dynamics simulation.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 these simulations, cells and/or it’s constituents can be modelled as hard spheres, polymers etc. depending on the type of problem.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Some models are better approximated using soft bodies.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 plan to explore how soft body can help build better models for cell dynamics during my research.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Other motivations: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Practice writing scalable and easy to read code by implementing concepts of OOP.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FD7363-8C8C-A08F-EC1C-546BAAF43ABE}"/>
              </a:ext>
            </a:extLst>
          </p:cNvPr>
          <p:cNvSpPr txBox="1">
            <a:spLocks/>
          </p:cNvSpPr>
          <p:nvPr/>
        </p:nvSpPr>
        <p:spPr>
          <a:xfrm>
            <a:off x="217819" y="3429000"/>
            <a:ext cx="2245981" cy="8726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u="sng" dirty="0"/>
              <a:t>Initial goals: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0B6A28-BF2C-5707-E2D2-0B6404BD9BB5}"/>
              </a:ext>
            </a:extLst>
          </p:cNvPr>
          <p:cNvSpPr txBox="1"/>
          <p:nvPr/>
        </p:nvSpPr>
        <p:spPr>
          <a:xfrm>
            <a:off x="217819" y="4242318"/>
            <a:ext cx="42761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Implementation of spring mass soft body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Soft body using finite element analysis and comparison of compute performance with spring mass for different systems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3D soft bodies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Collision of soft bodies with rigid obstacles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Interactive drawing frame for analysis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Parallelization for compute boost</a:t>
            </a:r>
          </a:p>
        </p:txBody>
      </p:sp>
    </p:spTree>
    <p:extLst>
      <p:ext uri="{BB962C8B-B14F-4D97-AF65-F5344CB8AC3E}">
        <p14:creationId xmlns:p14="http://schemas.microsoft.com/office/powerpoint/2010/main" val="1878406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F4D91-28BA-99AE-E343-D6B7D1904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1951E-B142-1AC8-4C98-23213C844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19" y="-63500"/>
            <a:ext cx="3173081" cy="872620"/>
          </a:xfrm>
        </p:spPr>
        <p:txBody>
          <a:bodyPr>
            <a:normAutofit/>
          </a:bodyPr>
          <a:lstStyle/>
          <a:p>
            <a:r>
              <a:rPr lang="en-US" sz="3200" u="sng" dirty="0"/>
              <a:t>Initial motivation: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C2EFE4-823A-7721-4CA2-E824C567B049}"/>
              </a:ext>
            </a:extLst>
          </p:cNvPr>
          <p:cNvSpPr txBox="1"/>
          <p:nvPr/>
        </p:nvSpPr>
        <p:spPr>
          <a:xfrm>
            <a:off x="217819" y="639679"/>
            <a:ext cx="1085248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Dynamics of biological cells can be investigated using various types of molecular dynamics simulation.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 these simulations, cells and/or it’s constituents can be modelled as hard spheres, polymers etc. depending on the type of problem.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Some models are better approximated using soft bodies.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 plan to explore how soft body can help build better models for cell dynamics during my research.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Other motivations: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Practice writing scalable and easy to read code by implementing concepts of OOP.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20362F-D7FD-59F8-3A20-CEC1A0789487}"/>
              </a:ext>
            </a:extLst>
          </p:cNvPr>
          <p:cNvSpPr txBox="1">
            <a:spLocks/>
          </p:cNvSpPr>
          <p:nvPr/>
        </p:nvSpPr>
        <p:spPr>
          <a:xfrm>
            <a:off x="217819" y="3429000"/>
            <a:ext cx="2245981" cy="8726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u="sng" dirty="0"/>
              <a:t>Initial goals: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A9CE7-3421-DAE5-D190-0848785BABC5}"/>
              </a:ext>
            </a:extLst>
          </p:cNvPr>
          <p:cNvSpPr txBox="1"/>
          <p:nvPr/>
        </p:nvSpPr>
        <p:spPr>
          <a:xfrm>
            <a:off x="217819" y="4242318"/>
            <a:ext cx="42761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Implementation of spring mass soft body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Soft body using finite element analysis and comparison of compute performance with spring mass for different systems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3D soft bodies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Collision of soft bodies with rigid obstacles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Interactive drawing frame for analysis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Parallelization for compute boost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9F151B9-6D5F-B321-63BD-9D5F36B8B367}"/>
              </a:ext>
            </a:extLst>
          </p:cNvPr>
          <p:cNvSpPr txBox="1">
            <a:spLocks/>
          </p:cNvSpPr>
          <p:nvPr/>
        </p:nvSpPr>
        <p:spPr>
          <a:xfrm>
            <a:off x="6096000" y="3429000"/>
            <a:ext cx="3081454" cy="8726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u="sng" dirty="0"/>
              <a:t>Goals achieved: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900F7C-6233-BEF9-E85E-84A646D18C68}"/>
              </a:ext>
            </a:extLst>
          </p:cNvPr>
          <p:cNvSpPr txBox="1"/>
          <p:nvPr/>
        </p:nvSpPr>
        <p:spPr>
          <a:xfrm>
            <a:off x="5852163" y="4261870"/>
            <a:ext cx="61220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FF0000"/>
                </a:solidFill>
              </a:rPr>
              <a:t>Implementation of spring mass soft body</a:t>
            </a:r>
            <a:endParaRPr lang="en-US" sz="1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5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6DB5D-9D69-BAF9-774C-A64D7BC44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6C67C-C979-71F6-F31A-959A7CDA3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19" y="-63500"/>
            <a:ext cx="3173081" cy="872620"/>
          </a:xfrm>
        </p:spPr>
        <p:txBody>
          <a:bodyPr>
            <a:normAutofit/>
          </a:bodyPr>
          <a:lstStyle/>
          <a:p>
            <a:r>
              <a:rPr lang="en-US" sz="3200" u="sng" dirty="0"/>
              <a:t>Initial motivation: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17FC1-75DA-8026-3236-B2678443F533}"/>
              </a:ext>
            </a:extLst>
          </p:cNvPr>
          <p:cNvSpPr txBox="1"/>
          <p:nvPr/>
        </p:nvSpPr>
        <p:spPr>
          <a:xfrm>
            <a:off x="217819" y="639679"/>
            <a:ext cx="1085248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Dynamics of biological cells can be investigated using various types of molecular dynamics simulation.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 these simulations, cells and/or it’s constituents can be modelled as hard spheres, polymers etc. depending on the type of problem.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Some models are better approximated using soft bodies.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 plan to explore how soft body can help build better models for cell dynamics during my research.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Other motivations: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Practice writing scalable and easy to read code by implementing concepts of OOP.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E225F19-CD70-085E-BE3B-654FA8DF1221}"/>
              </a:ext>
            </a:extLst>
          </p:cNvPr>
          <p:cNvSpPr txBox="1">
            <a:spLocks/>
          </p:cNvSpPr>
          <p:nvPr/>
        </p:nvSpPr>
        <p:spPr>
          <a:xfrm>
            <a:off x="217819" y="3429000"/>
            <a:ext cx="2245981" cy="8726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u="sng" dirty="0"/>
              <a:t>Initial goals: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18F3EA-35F7-0059-6BA7-E17AFF343DA2}"/>
              </a:ext>
            </a:extLst>
          </p:cNvPr>
          <p:cNvSpPr txBox="1"/>
          <p:nvPr/>
        </p:nvSpPr>
        <p:spPr>
          <a:xfrm>
            <a:off x="217819" y="4242318"/>
            <a:ext cx="42761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Implementation of spring mass soft body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Soft body using finite element analysis and comparison of compute performance with spring mass for different systems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3D soft bodies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Collision of soft bodies with rigid obstacles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Interactive drawing frame for analysis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Parallelization for compute boost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3B5BABA-DA6F-F98E-4477-CFF45D4F4656}"/>
              </a:ext>
            </a:extLst>
          </p:cNvPr>
          <p:cNvSpPr txBox="1">
            <a:spLocks/>
          </p:cNvSpPr>
          <p:nvPr/>
        </p:nvSpPr>
        <p:spPr>
          <a:xfrm>
            <a:off x="6096000" y="3429000"/>
            <a:ext cx="3081454" cy="8726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u="sng" dirty="0"/>
              <a:t>Goals achieved: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8ABE80-DEF0-665C-A5D8-73900725F42C}"/>
              </a:ext>
            </a:extLst>
          </p:cNvPr>
          <p:cNvSpPr txBox="1"/>
          <p:nvPr/>
        </p:nvSpPr>
        <p:spPr>
          <a:xfrm>
            <a:off x="5852163" y="4261870"/>
            <a:ext cx="61220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FF0000"/>
                </a:solidFill>
              </a:rPr>
              <a:t>Implementation of spring mass soft body </a:t>
            </a:r>
            <a:r>
              <a:rPr lang="en-US" sz="1400" dirty="0">
                <a:solidFill>
                  <a:srgbClr val="00B0F0"/>
                </a:solidFill>
              </a:rPr>
              <a:t>(partially complete)</a:t>
            </a:r>
          </a:p>
        </p:txBody>
      </p:sp>
    </p:spTree>
    <p:extLst>
      <p:ext uri="{BB962C8B-B14F-4D97-AF65-F5344CB8AC3E}">
        <p14:creationId xmlns:p14="http://schemas.microsoft.com/office/powerpoint/2010/main" val="4116497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37F8B-C328-B8A2-B891-E5364F7E6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156120"/>
            <a:ext cx="10515600" cy="601526"/>
          </a:xfrm>
        </p:spPr>
        <p:txBody>
          <a:bodyPr>
            <a:normAutofit/>
          </a:bodyPr>
          <a:lstStyle/>
          <a:p>
            <a:r>
              <a:rPr lang="en-US" sz="3200" u="sng" dirty="0"/>
              <a:t>Spring Mass models of soft bodies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EF69C-865A-95B5-79C2-12CA489D4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6479" y="3298048"/>
            <a:ext cx="10515600" cy="2329792"/>
          </a:xfrm>
        </p:spPr>
        <p:txBody>
          <a:bodyPr>
            <a:normAutofit/>
          </a:bodyPr>
          <a:lstStyle/>
          <a:p>
            <a:r>
              <a:rPr lang="en-US" sz="1800" dirty="0"/>
              <a:t>Masses connected with springs obeying Hooke's law:</a:t>
            </a:r>
          </a:p>
          <a:p>
            <a:endParaRPr lang="en-US" sz="1800" dirty="0"/>
          </a:p>
          <a:p>
            <a:r>
              <a:rPr lang="en-US" sz="1800" dirty="0"/>
              <a:t>Damping based on the relative velocity of the connected springs w.r.t each other: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1F3F54-27AE-DC12-0079-47BBB62C7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086" y="1768967"/>
            <a:ext cx="2381250" cy="590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94BFFB-CC2F-1E56-3E32-07C1193FB86E}"/>
              </a:ext>
            </a:extLst>
          </p:cNvPr>
          <p:cNvSpPr txBox="1"/>
          <p:nvPr/>
        </p:nvSpPr>
        <p:spPr>
          <a:xfrm>
            <a:off x="4358912" y="2384740"/>
            <a:ext cx="312202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https://en.wikipedia.org/wiki/Soft-body_dynamics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391309B-6405-0A30-FC78-8B5E83665F84}"/>
                  </a:ext>
                </a:extLst>
              </p:cNvPr>
              <p:cNvSpPr txBox="1"/>
              <p:nvPr/>
            </p:nvSpPr>
            <p:spPr>
              <a:xfrm>
                <a:off x="4471308" y="3645028"/>
                <a:ext cx="2569028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𝑟𝑒𝑠𝑡𝑜𝑟𝑖𝑛𝑔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391309B-6405-0A30-FC78-8B5E83665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308" y="3645028"/>
                <a:ext cx="2569028" cy="391902"/>
              </a:xfrm>
              <a:prstGeom prst="rect">
                <a:avLst/>
              </a:prstGeom>
              <a:blipFill>
                <a:blip r:embed="rId3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8756F6-FB41-A4C9-4318-B1D3EB806720}"/>
                  </a:ext>
                </a:extLst>
              </p:cNvPr>
              <p:cNvSpPr txBox="1"/>
              <p:nvPr/>
            </p:nvSpPr>
            <p:spPr>
              <a:xfrm>
                <a:off x="4471308" y="4462944"/>
                <a:ext cx="2569028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𝑑𝑎𝑚𝑝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𝑟𝑒𝑙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8756F6-FB41-A4C9-4318-B1D3EB806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308" y="4462944"/>
                <a:ext cx="2569028" cy="390748"/>
              </a:xfrm>
              <a:prstGeom prst="rect">
                <a:avLst/>
              </a:prstGeom>
              <a:blipFill>
                <a:blip r:embed="rId4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918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25616-62A1-CBA0-94D0-BB5C57DE9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D997-9AFD-4908-637D-321855600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551" y="102852"/>
            <a:ext cx="8353697" cy="872620"/>
          </a:xfrm>
        </p:spPr>
        <p:txBody>
          <a:bodyPr>
            <a:normAutofit/>
          </a:bodyPr>
          <a:lstStyle/>
          <a:p>
            <a:r>
              <a:rPr lang="en-US" sz="3200" u="sng" dirty="0"/>
              <a:t>A quick note about vectors: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D2ABC2-D34F-82EB-C3E9-90A38DD85778}"/>
              </a:ext>
            </a:extLst>
          </p:cNvPr>
          <p:cNvSpPr txBox="1"/>
          <p:nvPr/>
        </p:nvSpPr>
        <p:spPr>
          <a:xfrm>
            <a:off x="185855" y="5513196"/>
            <a:ext cx="99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Had to rewrite some abstract classes and interfaces to solve differential equations of vec2 objects.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A7336E-5BFA-E5B2-80DB-0EF1BCE40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063" y="1286260"/>
            <a:ext cx="5681874" cy="33414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81452F-0231-0E20-D04E-E46AC7938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1802" y="5081755"/>
            <a:ext cx="1674343" cy="160154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2803D68-53BE-C01D-B94F-6AD138174FCB}"/>
              </a:ext>
            </a:extLst>
          </p:cNvPr>
          <p:cNvSpPr txBox="1"/>
          <p:nvPr/>
        </p:nvSpPr>
        <p:spPr>
          <a:xfrm>
            <a:off x="185855" y="1286260"/>
            <a:ext cx="29267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A 2D vector class </a:t>
            </a:r>
            <a:r>
              <a:rPr lang="en-US" u="sng" dirty="0"/>
              <a:t>vec2</a:t>
            </a:r>
            <a:r>
              <a:rPr lang="en-US" dirty="0"/>
              <a:t> to directly use the vectors rather than each individual component separately in the code.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1FAD0BF-A55E-89A2-03D3-49CAD847D8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538" y="1254409"/>
            <a:ext cx="3115108" cy="315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569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C6BFC-0BB9-0DB9-48AC-AB4A8C4F1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EEE6C-8E64-1CBF-AECC-2275FD9C9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43" y="87783"/>
            <a:ext cx="8353697" cy="872620"/>
          </a:xfrm>
        </p:spPr>
        <p:txBody>
          <a:bodyPr>
            <a:normAutofit/>
          </a:bodyPr>
          <a:lstStyle/>
          <a:p>
            <a:r>
              <a:rPr lang="en-US" sz="3200" u="sng" dirty="0"/>
              <a:t>Initializing a ‘</a:t>
            </a:r>
            <a:r>
              <a:rPr lang="en-US" sz="3200" u="sng" dirty="0" err="1"/>
              <a:t>softBall</a:t>
            </a:r>
            <a:r>
              <a:rPr lang="en-US" sz="3200" u="sng" dirty="0"/>
              <a:t>’ object: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644BC3-AFFA-3032-501D-D69D8D844A5F}"/>
              </a:ext>
            </a:extLst>
          </p:cNvPr>
          <p:cNvSpPr txBox="1"/>
          <p:nvPr/>
        </p:nvSpPr>
        <p:spPr>
          <a:xfrm>
            <a:off x="7364499" y="1769747"/>
            <a:ext cx="4259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Springs connections to 0-th node in a six-node soft ball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340073-3437-D5A1-9E9F-0E31BEF5B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569" y="110411"/>
            <a:ext cx="3792217" cy="16593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3903C5-563C-AD78-394A-B592FF177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53" y="3403399"/>
            <a:ext cx="3850906" cy="243890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41A8EA9-D3E8-AC4E-74DB-753E9A1E93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83813" y="4678880"/>
            <a:ext cx="1438740" cy="46695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9F86224-022D-4624-806F-710AF524CF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06998" y="5204842"/>
            <a:ext cx="1415555" cy="4755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A840FD-B352-9DB2-1B24-B7845AD7FB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8110" y="2579091"/>
            <a:ext cx="3536725" cy="189070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E443BC-808F-F8E7-FA32-26251F71BDA9}"/>
              </a:ext>
            </a:extLst>
          </p:cNvPr>
          <p:cNvSpPr txBox="1"/>
          <p:nvPr/>
        </p:nvSpPr>
        <p:spPr>
          <a:xfrm>
            <a:off x="252744" y="1015694"/>
            <a:ext cx="39401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 the following parameters are passed to softBall constructor to initialize the spring mass arrangement: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Number of surface nodes,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Radius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Coordinates of the center</a:t>
            </a:r>
          </a:p>
          <a:p>
            <a:endParaRPr lang="en-US" sz="1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1AFECA-BE9F-EAB4-8B11-A0159B52E5EE}"/>
              </a:ext>
            </a:extLst>
          </p:cNvPr>
          <p:cNvSpPr/>
          <p:nvPr/>
        </p:nvSpPr>
        <p:spPr>
          <a:xfrm>
            <a:off x="252743" y="960403"/>
            <a:ext cx="3940116" cy="181588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139A78B-F80C-5398-55B2-8BCB920F3C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3968" y="6578555"/>
            <a:ext cx="2278648" cy="1916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C552399-99B4-683D-C7F9-1E02B42BC953}"/>
              </a:ext>
            </a:extLst>
          </p:cNvPr>
          <p:cNvSpPr txBox="1"/>
          <p:nvPr/>
        </p:nvSpPr>
        <p:spPr>
          <a:xfrm>
            <a:off x="484617" y="5937845"/>
            <a:ext cx="4031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coordinates of each node are calculated using parametric equations of circle: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6C99A8-4392-AA22-D0FB-FF6D3F72E3C7}"/>
              </a:ext>
            </a:extLst>
          </p:cNvPr>
          <p:cNvSpPr/>
          <p:nvPr/>
        </p:nvSpPr>
        <p:spPr>
          <a:xfrm>
            <a:off x="5229319" y="2318363"/>
            <a:ext cx="4222613" cy="442922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33F615-CAFB-076F-7729-02C71AB49EC9}"/>
              </a:ext>
            </a:extLst>
          </p:cNvPr>
          <p:cNvSpPr txBox="1"/>
          <p:nvPr/>
        </p:nvSpPr>
        <p:spPr>
          <a:xfrm>
            <a:off x="5422433" y="4628356"/>
            <a:ext cx="236803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distance between each node pair (i.e. the equilibrium spring lengths are calculated from the initialized coordinates of surface nodes, trigonometry and geometry of a circle.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FA2CA84-50CD-0AD3-7DA9-0860AC711A51}"/>
              </a:ext>
            </a:extLst>
          </p:cNvPr>
          <p:cNvSpPr/>
          <p:nvPr/>
        </p:nvSpPr>
        <p:spPr>
          <a:xfrm>
            <a:off x="156099" y="3278459"/>
            <a:ext cx="4222613" cy="349175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9E10BD-BF03-00BB-9C57-9B35F706EE15}"/>
              </a:ext>
            </a:extLst>
          </p:cNvPr>
          <p:cNvCxnSpPr>
            <a:stCxn id="15" idx="2"/>
            <a:endCxn id="23" idx="0"/>
          </p:cNvCxnSpPr>
          <p:nvPr/>
        </p:nvCxnSpPr>
        <p:spPr>
          <a:xfrm>
            <a:off x="2222802" y="2831576"/>
            <a:ext cx="44604" cy="446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04C65F-BD5C-1B2C-D67E-1ECA0EFE0AC2}"/>
              </a:ext>
            </a:extLst>
          </p:cNvPr>
          <p:cNvCxnSpPr>
            <a:stCxn id="23" idx="3"/>
            <a:endCxn id="21" idx="1"/>
          </p:cNvCxnSpPr>
          <p:nvPr/>
        </p:nvCxnSpPr>
        <p:spPr>
          <a:xfrm flipV="1">
            <a:off x="4378712" y="4532976"/>
            <a:ext cx="850607" cy="491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5F940F2-0AC7-4996-DDCB-8BD2C22890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51853" y="4987105"/>
            <a:ext cx="1474970" cy="12221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D897DA7-E130-3C18-1BD3-D2D3EE88B11D}"/>
              </a:ext>
            </a:extLst>
          </p:cNvPr>
          <p:cNvSpPr txBox="1"/>
          <p:nvPr/>
        </p:nvSpPr>
        <p:spPr>
          <a:xfrm>
            <a:off x="10492317" y="6209223"/>
            <a:ext cx="794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10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61FF9FF-8A83-655A-F464-7FDFCDF0B2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51852" y="2977175"/>
            <a:ext cx="1446080" cy="12709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89A8BBE-D7A4-BEE9-AA5C-822188344B93}"/>
              </a:ext>
            </a:extLst>
          </p:cNvPr>
          <p:cNvSpPr txBox="1"/>
          <p:nvPr/>
        </p:nvSpPr>
        <p:spPr>
          <a:xfrm>
            <a:off x="10477872" y="4226988"/>
            <a:ext cx="794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B8F9D7-DF3B-DA9A-12F3-ECFFB50F80F8}"/>
              </a:ext>
            </a:extLst>
          </p:cNvPr>
          <p:cNvSpPr/>
          <p:nvPr/>
        </p:nvSpPr>
        <p:spPr>
          <a:xfrm>
            <a:off x="9989933" y="2783052"/>
            <a:ext cx="1813214" cy="379550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661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22781-A73E-7727-696F-96A57791D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C8288-D200-146D-6569-285AD1186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8" y="106833"/>
            <a:ext cx="8353697" cy="872620"/>
          </a:xfrm>
        </p:spPr>
        <p:txBody>
          <a:bodyPr>
            <a:normAutofit/>
          </a:bodyPr>
          <a:lstStyle/>
          <a:p>
            <a:r>
              <a:rPr lang="en-US" sz="3200" u="sng" dirty="0"/>
              <a:t>Forces and constraints on the system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34858BB-89A1-E1E0-A6D2-F5439DA27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18" y="877685"/>
            <a:ext cx="10515600" cy="4639888"/>
          </a:xfrm>
        </p:spPr>
        <p:txBody>
          <a:bodyPr>
            <a:normAutofit/>
          </a:bodyPr>
          <a:lstStyle/>
          <a:p>
            <a:r>
              <a:rPr lang="en-US" sz="1800" dirty="0"/>
              <a:t>Spring force on i-th node: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Gravity: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84C8DF-0483-F3AF-CB78-A33642108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64" y="1427863"/>
            <a:ext cx="7608467" cy="2987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22F677-8BBD-B638-B594-A788EF32B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91" y="1997570"/>
            <a:ext cx="5316173" cy="52430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BF6DDBC-78ED-0166-33E3-6991401949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5987" y="2792848"/>
            <a:ext cx="1206040" cy="3158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873B14-BDC7-102B-6045-5F03F4F6BB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6311" y="4689785"/>
            <a:ext cx="3965061" cy="192655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500D61-398E-6E49-6B3A-58882185B0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0954" y="639211"/>
            <a:ext cx="3810633" cy="278978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77AEEB-FC66-6754-2FD4-A1DAA4751C42}"/>
              </a:ext>
            </a:extLst>
          </p:cNvPr>
          <p:cNvSpPr txBox="1"/>
          <p:nvPr/>
        </p:nvSpPr>
        <p:spPr>
          <a:xfrm>
            <a:off x="476715" y="5283730"/>
            <a:ext cx="1831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Ground collision: </a:t>
            </a:r>
          </a:p>
        </p:txBody>
      </p:sp>
    </p:spTree>
    <p:extLst>
      <p:ext uri="{BB962C8B-B14F-4D97-AF65-F5344CB8AC3E}">
        <p14:creationId xmlns:p14="http://schemas.microsoft.com/office/powerpoint/2010/main" val="4002688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1213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680FA02-87BE-4D10-B63F-656D39B2B211}">
  <we:reference id="wa200004052" version="1.0.0.2" store="en-US" storeType="OMEX"/>
  <we:alternateReferences>
    <we:reference id="WA200004052" version="1.0.0.2" store="" storeType="OMEX"/>
  </we:alternateReferences>
  <we:properties>
    <we:property name="holatex.main" value="{&quot;pictures&quot;:[{&quot;name&quot;:&quot;Latex&quot;,&quot;code&quot;:&quot;\\begin{document}\n\tf_{i}^{spring} = -k[(\\Delta  l_{i,i+1}+b_{1}|\\Delta \\vec{v}_{i,i+1}|) \\hat{n}_{{i,i+1}} + (\\Delta l_{i,i-1}+b_{1} |\\Delta  \\vec{v}_{i,i-1|})\\hat{n}_{i,i-1}]-k_{2} \\sum_{j \\not{=} {i,i+1,i-1}} \\Delta l_{i,j}+b_{1} |\\Delta \\vec{ v}_{i,j}|\n\\end{document}&quot;}]}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707</TotalTime>
  <Words>1080</Words>
  <Application>Microsoft Office PowerPoint</Application>
  <PresentationFormat>Widescreen</PresentationFormat>
  <Paragraphs>142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Wingdings</vt:lpstr>
      <vt:lpstr>Office Theme</vt:lpstr>
      <vt:lpstr>Modelling 2D soft bodies as spring-mass systems using Newtonian mechanics</vt:lpstr>
      <vt:lpstr>Soft Body Simulations</vt:lpstr>
      <vt:lpstr>Initial motivation:</vt:lpstr>
      <vt:lpstr>Initial motivation:</vt:lpstr>
      <vt:lpstr>Initial motivation:</vt:lpstr>
      <vt:lpstr>Spring Mass models of soft bodies</vt:lpstr>
      <vt:lpstr>A quick note about vectors:</vt:lpstr>
      <vt:lpstr>Initializing a ‘softBall’ object:</vt:lpstr>
      <vt:lpstr>Forces and constraints on the system</vt:lpstr>
      <vt:lpstr>Analysis: Compute speed with number of nodes</vt:lpstr>
      <vt:lpstr>Area vs time for different values of spring damping factors</vt:lpstr>
      <vt:lpstr>Phase space plots:</vt:lpstr>
      <vt:lpstr>Stuff that I tried but didn’t work…..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Yashab Yadav</dc:creator>
  <cp:lastModifiedBy>Yashab Yadav</cp:lastModifiedBy>
  <cp:revision>4</cp:revision>
  <dcterms:created xsi:type="dcterms:W3CDTF">2025-05-10T00:39:46Z</dcterms:created>
  <dcterms:modified xsi:type="dcterms:W3CDTF">2025-05-12T03:48:35Z</dcterms:modified>
</cp:coreProperties>
</file>